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08" r:id="rId3"/>
    <p:sldId id="333" r:id="rId4"/>
    <p:sldId id="351" r:id="rId5"/>
    <p:sldId id="282" r:id="rId6"/>
    <p:sldId id="347" r:id="rId7"/>
    <p:sldId id="330" r:id="rId8"/>
    <p:sldId id="349" r:id="rId9"/>
    <p:sldId id="299" r:id="rId10"/>
    <p:sldId id="310" r:id="rId11"/>
    <p:sldId id="320" r:id="rId12"/>
    <p:sldId id="305" r:id="rId13"/>
    <p:sldId id="302" r:id="rId14"/>
    <p:sldId id="284" r:id="rId15"/>
    <p:sldId id="350" r:id="rId16"/>
    <p:sldId id="297" r:id="rId17"/>
    <p:sldId id="306" r:id="rId18"/>
    <p:sldId id="353" r:id="rId19"/>
    <p:sldId id="328" r:id="rId20"/>
    <p:sldId id="269" r:id="rId21"/>
    <p:sldId id="329" r:id="rId22"/>
    <p:sldId id="258" r:id="rId23"/>
  </p:sldIdLst>
  <p:sldSz cx="12192000" cy="6858000"/>
  <p:notesSz cx="6858000" cy="9144000"/>
  <p:embeddedFontLst>
    <p:embeddedFont>
      <p:font typeface="Agency FB" panose="020B0503020202020204" pitchFamily="34" charset="77"/>
      <p:regular r:id="rId25"/>
      <p:bold r:id="rId26"/>
    </p:embeddedFont>
    <p:embeddedFont>
      <p:font typeface="Cambria Math" panose="02040503050406030204" pitchFamily="18" charset="0"/>
      <p:regular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Quattrocento Sans" panose="020B0502050000020003" pitchFamily="34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522"/>
    <a:srgbClr val="D9E1D9"/>
    <a:srgbClr val="000000"/>
    <a:srgbClr val="548C2E"/>
    <a:srgbClr val="70AD47"/>
    <a:srgbClr val="115E21"/>
    <a:srgbClr val="054A98"/>
    <a:srgbClr val="CF7D47"/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7" autoAdjust="0"/>
    <p:restoredTop sz="92717" autoAdjust="0"/>
  </p:normalViewPr>
  <p:slideViewPr>
    <p:cSldViewPr snapToGrid="0">
      <p:cViewPr varScale="1">
        <p:scale>
          <a:sx n="89" d="100"/>
          <a:sy n="89" d="100"/>
        </p:scale>
        <p:origin x="61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BD-B74F-AF5F-3FC85C731B78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BD-B74F-AF5F-3FC85C731B78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maX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BD-B74F-AF5F-3FC85C731B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MX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/>
      <dgm:spPr>
        <a:effectLst>
          <a:glow rad="127000">
            <a:schemeClr val="bg1"/>
          </a:glow>
        </a:effectLst>
      </dgm:spPr>
      <dgm:t>
        <a:bodyPr/>
        <a:lstStyle/>
        <a:p>
          <a:r>
            <a:rPr lang="es-MX" b="1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/>
      <dgm:spPr/>
      <dgm:t>
        <a:bodyPr/>
        <a:lstStyle/>
        <a:p>
          <a:r>
            <a:rPr lang="es-MX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779590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Incremento de la demanda de alimentos</a:t>
          </a:r>
        </a:p>
      </dsp:txBody>
      <dsp:txXfrm>
        <a:off x="3779590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621984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Agricultura Intensiva y Extensiva</a:t>
          </a:r>
        </a:p>
      </dsp:txBody>
      <dsp:txXfrm>
        <a:off x="4621984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498813" y="3544"/>
          <a:ext cx="5226849" cy="5226849"/>
        </a:xfrm>
        <a:prstGeom prst="circularArrow">
          <a:avLst>
            <a:gd name="adj1" fmla="val 5201"/>
            <a:gd name="adj2" fmla="val 335988"/>
            <a:gd name="adj3" fmla="val 3893151"/>
            <a:gd name="adj4" fmla="val 2250312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492710" y="4236986"/>
          <a:ext cx="1394144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Alto consumo de agua</a:t>
          </a:r>
        </a:p>
      </dsp:txBody>
      <dsp:txXfrm>
        <a:off x="2492710" y="4236986"/>
        <a:ext cx="1394144" cy="1394144"/>
      </dsp:txXfrm>
    </dsp:sp>
    <dsp:sp modelId="{C89009E6-5142-4F6F-9D69-B5E6C9A3D50B}">
      <dsp:nvSpPr>
        <dsp:cNvPr id="0" name=""/>
        <dsp:cNvSpPr/>
      </dsp:nvSpPr>
      <dsp:spPr>
        <a:xfrm>
          <a:off x="501485" y="3372"/>
          <a:ext cx="5226849" cy="5226849"/>
        </a:xfrm>
        <a:prstGeom prst="circularArrow">
          <a:avLst>
            <a:gd name="adj1" fmla="val 5201"/>
            <a:gd name="adj2" fmla="val 335988"/>
            <a:gd name="adj3" fmla="val 8213380"/>
            <a:gd name="adj4" fmla="val 6333844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211151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Bajo desempeño de los suelos</a:t>
          </a:r>
        </a:p>
      </dsp:txBody>
      <dsp:txXfrm>
        <a:off x="211151" y="2634655"/>
        <a:ext cx="1394144" cy="1394144"/>
      </dsp:txXfrm>
    </dsp:sp>
    <dsp:sp modelId="{97D02272-EEB0-4F57-9066-CE38212FA212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2297506"/>
            <a:gd name="adj4" fmla="val 10771075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053545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5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rPr>
            <a:t>Producción agrícola insuficiente</a:t>
          </a:r>
        </a:p>
      </dsp:txBody>
      <dsp:txXfrm>
        <a:off x="1053545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81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370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51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" name="Grupo 14"/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/>
            <p:cNvPicPr preferRelativeResize="0"/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/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/>
            <p:cNvPicPr preferRelativeResize="0"/>
            <p:nvPr/>
          </p:nvPicPr>
          <p:blipFill rotWithShape="1">
            <a:blip r:embed="rId5" cstate="screen"/>
            <a:srcRect/>
            <a:stretch>
              <a:fillRect/>
            </a:stretch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/>
            <p:cNvPicPr preferRelativeResize="0"/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/>
            <p:cNvPicPr preferRelativeResize="0"/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/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/>
          <p:cNvPicPr>
            <a:picLocks noChangeAspect="1"/>
          </p:cNvPicPr>
          <p:nvPr userDrawn="1"/>
        </p:nvPicPr>
        <p:blipFill rotWithShape="1">
          <a:blip r:embed="rId8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9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chart" Target="../charts/chart1.xml"/><Relationship Id="rId7" Type="http://schemas.openxmlformats.org/officeDocument/2006/relationships/image" Target="../media/image70.png"/><Relationship Id="rId12" Type="http://schemas.openxmlformats.org/officeDocument/2006/relationships/image" Target="../media/image7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jpeg"/><Relationship Id="rId5" Type="http://schemas.openxmlformats.org/officeDocument/2006/relationships/image" Target="../media/image68.jpe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0.png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89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microsoft.com/office/2007/relationships/hdphoto" Target="../media/hdphoto8.wdp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13" Type="http://schemas.openxmlformats.org/officeDocument/2006/relationships/image" Target="../media/image102.png"/><Relationship Id="rId18" Type="http://schemas.microsoft.com/office/2007/relationships/hdphoto" Target="../media/hdphoto2.wdp"/><Relationship Id="rId3" Type="http://schemas.openxmlformats.org/officeDocument/2006/relationships/image" Target="../media/image93.jpeg"/><Relationship Id="rId21" Type="http://schemas.openxmlformats.org/officeDocument/2006/relationships/image" Target="../media/image106.png"/><Relationship Id="rId7" Type="http://schemas.openxmlformats.org/officeDocument/2006/relationships/image" Target="../media/image97.jpeg"/><Relationship Id="rId12" Type="http://schemas.microsoft.com/office/2007/relationships/hdphoto" Target="../media/hdphoto7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6" Type="http://schemas.microsoft.com/office/2007/relationships/hdphoto" Target="../media/hdphoto10.wdp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11" Type="http://schemas.openxmlformats.org/officeDocument/2006/relationships/image" Target="../media/image101.png"/><Relationship Id="rId24" Type="http://schemas.openxmlformats.org/officeDocument/2006/relationships/image" Target="../media/image109.png"/><Relationship Id="rId5" Type="http://schemas.openxmlformats.org/officeDocument/2006/relationships/image" Target="../media/image95.jpeg"/><Relationship Id="rId15" Type="http://schemas.openxmlformats.org/officeDocument/2006/relationships/image" Target="../media/image103.png"/><Relationship Id="rId23" Type="http://schemas.openxmlformats.org/officeDocument/2006/relationships/image" Target="../media/image108.png"/><Relationship Id="rId10" Type="http://schemas.openxmlformats.org/officeDocument/2006/relationships/image" Target="../media/image100.jpeg"/><Relationship Id="rId19" Type="http://schemas.openxmlformats.org/officeDocument/2006/relationships/image" Target="../media/image104.png"/><Relationship Id="rId4" Type="http://schemas.openxmlformats.org/officeDocument/2006/relationships/image" Target="../media/image94.jpeg"/><Relationship Id="rId9" Type="http://schemas.openxmlformats.org/officeDocument/2006/relationships/image" Target="../media/image99.jpeg"/><Relationship Id="rId14" Type="http://schemas.microsoft.com/office/2007/relationships/hdphoto" Target="../media/hdphoto9.wdp"/><Relationship Id="rId22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21.png"/><Relationship Id="rId3" Type="http://schemas.openxmlformats.org/officeDocument/2006/relationships/image" Target="../media/image6.png"/><Relationship Id="rId7" Type="http://schemas.openxmlformats.org/officeDocument/2006/relationships/image" Target="../media/image118.png"/><Relationship Id="rId12" Type="http://schemas.microsoft.com/office/2007/relationships/hdphoto" Target="../media/hdphoto14.wdp"/><Relationship Id="rId2" Type="http://schemas.openxmlformats.org/officeDocument/2006/relationships/notesSlide" Target="../notesSlides/notesSlide22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120.png"/><Relationship Id="rId5" Type="http://schemas.openxmlformats.org/officeDocument/2006/relationships/image" Target="../media/image117.png"/><Relationship Id="rId15" Type="http://schemas.openxmlformats.org/officeDocument/2006/relationships/image" Target="../media/image122.png"/><Relationship Id="rId10" Type="http://schemas.microsoft.com/office/2007/relationships/hdphoto" Target="../media/hdphoto13.wdp"/><Relationship Id="rId4" Type="http://schemas.openxmlformats.org/officeDocument/2006/relationships/image" Target="../media/image116.png"/><Relationship Id="rId9" Type="http://schemas.openxmlformats.org/officeDocument/2006/relationships/image" Target="../media/image119.png"/><Relationship Id="rId1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microsoft.com/office/2007/relationships/hdphoto" Target="../media/hdphoto4.wdp"/><Relationship Id="rId26" Type="http://schemas.openxmlformats.org/officeDocument/2006/relationships/image" Target="../media/image36.png"/><Relationship Id="rId3" Type="http://schemas.openxmlformats.org/officeDocument/2006/relationships/image" Target="../media/image15.png"/><Relationship Id="rId21" Type="http://schemas.openxmlformats.org/officeDocument/2006/relationships/image" Target="../media/image31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svg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4.emf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3.sv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2.png"/><Relationship Id="rId27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image" Target="../media/image40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3" Type="http://schemas.openxmlformats.org/officeDocument/2006/relationships/image" Target="../media/image41.jpeg"/><Relationship Id="rId21" Type="http://schemas.openxmlformats.org/officeDocument/2006/relationships/image" Target="../media/image57.sv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17" Type="http://schemas.microsoft.com/office/2007/relationships/hdphoto" Target="../media/hdphoto5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jpeg"/><Relationship Id="rId23" Type="http://schemas.openxmlformats.org/officeDocument/2006/relationships/image" Target="../media/image59.png"/><Relationship Id="rId10" Type="http://schemas.openxmlformats.org/officeDocument/2006/relationships/image" Target="../media/image49.png"/><Relationship Id="rId19" Type="http://schemas.microsoft.com/office/2007/relationships/hdphoto" Target="../media/hdphoto6.wdp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svg"/><Relationship Id="rId22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1000"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MONITOREO Y CONTROL EN TIEMPO REAL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ASESORÍAS Y ACOMPAÑAMIENTO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/>
          <p:cNvSpPr txBox="1"/>
          <p:nvPr/>
        </p:nvSpPr>
        <p:spPr>
          <a:xfrm>
            <a:off x="3339246" y="1790885"/>
            <a:ext cx="4968027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MX" sz="40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Principales temáticas: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2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  <a:headEnd/>
            <a:tailEnd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2253B65F-2E3B-2D3A-5E08-7E5E2998A485}"/>
              </a:ext>
            </a:extLst>
          </p:cNvPr>
          <p:cNvGrpSpPr/>
          <p:nvPr/>
        </p:nvGrpSpPr>
        <p:grpSpPr>
          <a:xfrm>
            <a:off x="8501063" y="1690899"/>
            <a:ext cx="3430836" cy="1823828"/>
            <a:chOff x="742928" y="2278055"/>
            <a:chExt cx="2987198" cy="1823828"/>
          </a:xfrm>
        </p:grpSpPr>
        <p:sp>
          <p:nvSpPr>
            <p:cNvPr id="11" name="Rectángulo: esquinas redondeadas 7">
              <a:extLst>
                <a:ext uri="{FF2B5EF4-FFF2-40B4-BE49-F238E27FC236}">
                  <a16:creationId xmlns:a16="http://schemas.microsoft.com/office/drawing/2014/main" id="{69B42B8C-ED02-64A9-9515-838852227998}"/>
                </a:ext>
              </a:extLst>
            </p:cNvPr>
            <p:cNvSpPr/>
            <p:nvPr/>
          </p:nvSpPr>
          <p:spPr>
            <a:xfrm>
              <a:off x="742928" y="2286000"/>
              <a:ext cx="2987198" cy="1815883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F54F383-3E11-9DFB-D769-BEBC6414F1B5}"/>
                </a:ext>
              </a:extLst>
            </p:cNvPr>
            <p:cNvSpPr txBox="1"/>
            <p:nvPr/>
          </p:nvSpPr>
          <p:spPr>
            <a:xfrm>
              <a:off x="990560" y="2278055"/>
              <a:ext cx="2528086" cy="1815882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Conferencias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Cursos y Talleres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Capacitaciones</a:t>
              </a:r>
            </a:p>
            <a:p>
              <a:pPr marL="457200" indent="-457200">
                <a:buFont typeface="Wingdings" pitchFamily="2" charset="2"/>
                <a:buChar char="q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Acompañamiento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Comercialización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8732949" cy="5057076"/>
            <a:chOff x="1062194" y="1404926"/>
            <a:chExt cx="8732949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7034197" cy="5057076"/>
              <a:chOff x="677092" y="1093181"/>
              <a:chExt cx="7034197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516921" y="5272556"/>
                <a:ext cx="3194368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Pequeños y medianos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Grandes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5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8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OBJETIVO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510916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 DEMANDA HÍDRICA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ALTAMENTE EXIGENTES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PASOS PARA IMPLEMENTACIÓN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/>
          <p:cNvGrpSpPr/>
          <p:nvPr/>
        </p:nvGrpSpPr>
        <p:grpSpPr>
          <a:xfrm>
            <a:off x="22722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/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/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/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/>
            <p:cNvCxnSpPr/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/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/>
            <p:cNvCxnSpPr/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/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/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/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49" name="Gráfico 48" descr="Investigación con relleno sólido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70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21176"/>
              </p:ext>
            </p:extLst>
          </p:nvPr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 panose="020B0604020202020204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 panose="020B0604020202020204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/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1240475" y="3060567"/>
            <a:ext cx="8289977" cy="3684875"/>
            <a:chOff x="1240475" y="3060567"/>
            <a:chExt cx="8289977" cy="368487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240475" y="3060567"/>
              <a:ext cx="8289977" cy="3684875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6"/>
            <a:srcRect l="15539" t="19415" r="20866" b="25042"/>
            <a:stretch>
              <a:fillRect/>
            </a:stretch>
          </p:blipFill>
          <p:spPr>
            <a:xfrm rot="20582757">
              <a:off x="1383707" y="4914220"/>
              <a:ext cx="1383785" cy="11886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/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/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/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/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</a:p>
            </p:txBody>
          </p:sp>
        </p:grpSp>
        <p:grpSp>
          <p:nvGrpSpPr>
            <p:cNvPr id="26" name="Grupo 25"/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/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/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</p:grpSp>
          <p:sp>
            <p:nvSpPr>
              <p:cNvPr id="18" name="CuadroTexto 17"/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/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/>
                <p:cNvPicPr preferRelativeResize="0"/>
                <p:nvPr/>
              </p:nvPicPr>
              <p:blipFill rotWithShape="1">
                <a:blip r:embed="rId3" cstate="screen"/>
                <a:srcRect b="22327"/>
                <a:stretch>
                  <a:fillRect/>
                </a:stretch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/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 panose="020B0604020202020204"/>
                    <a:buNone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 panose="020B0604020202020204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705" indent="-179705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/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963499" y="299144"/>
            <a:ext cx="10894123" cy="2285801"/>
            <a:chOff x="963499" y="299144"/>
            <a:chExt cx="10894123" cy="2285801"/>
          </a:xfrm>
        </p:grpSpPr>
        <p:grpSp>
          <p:nvGrpSpPr>
            <p:cNvPr id="20" name="Grupo 19"/>
            <p:cNvGrpSpPr/>
            <p:nvPr/>
          </p:nvGrpSpPr>
          <p:grpSpPr>
            <a:xfrm>
              <a:off x="963499" y="299144"/>
              <a:ext cx="10894123" cy="2285801"/>
              <a:chOff x="873749" y="229496"/>
              <a:chExt cx="10894123" cy="2285801"/>
            </a:xfrm>
          </p:grpSpPr>
          <p:sp>
            <p:nvSpPr>
              <p:cNvPr id="2" name="CuadroTexto 1"/>
              <p:cNvSpPr txBox="1"/>
              <p:nvPr/>
            </p:nvSpPr>
            <p:spPr>
              <a:xfrm>
                <a:off x="873749" y="1186475"/>
                <a:ext cx="31037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Plan de suscripción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873749" y="1632284"/>
                <a:ext cx="32239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36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 por equipo instalado</a:t>
                </a:r>
                <a:endParaRPr lang="es-MX"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 rot="20757615">
                <a:off x="4078490" y="847920"/>
                <a:ext cx="246734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8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 cstate="screen"/>
              <a:stretch>
                <a:fillRect/>
              </a:stretch>
            </p:blipFill>
            <p:spPr>
              <a:xfrm>
                <a:off x="6625434" y="229496"/>
                <a:ext cx="5142438" cy="2285801"/>
              </a:xfrm>
              <a:prstGeom prst="rect">
                <a:avLst/>
              </a:prstGeom>
            </p:spPr>
          </p:pic>
        </p:grpSp>
        <p:pic>
          <p:nvPicPr>
            <p:cNvPr id="1026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0694975">
              <a:off x="4151898" y="2075642"/>
              <a:ext cx="2522694" cy="20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Presencia e Impacto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380242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/>
          <p:cNvGrpSpPr/>
          <p:nvPr/>
        </p:nvGrpSpPr>
        <p:grpSpPr>
          <a:xfrm rot="5400000">
            <a:off x="2926963" y="-2867580"/>
            <a:ext cx="1076960" cy="6774605"/>
            <a:chOff x="382" y="1300"/>
            <a:chExt cx="1696" cy="8932"/>
          </a:xfrm>
        </p:grpSpPr>
        <p:sp>
          <p:nvSpPr>
            <p:cNvPr id="54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765651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/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456138" y="1539754"/>
            <a:ext cx="4374431" cy="2942667"/>
            <a:chOff x="8142302" y="3377670"/>
            <a:chExt cx="4326544" cy="2785611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492265" y="5551484"/>
              <a:ext cx="2976581" cy="6117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Se desperdicia</a:t>
              </a:r>
              <a:endParaRPr lang="es-MX" sz="20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el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pero más del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622101"/>
              <a:chOff x="9909" y="1542"/>
              <a:chExt cx="6036" cy="36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552"/>
                <a:chOff x="754" y="4464"/>
                <a:chExt cx="3055" cy="3552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552"/>
                  <a:ext cx="3055" cy="146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AHORRO DE FERTILIZANTES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7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Quattrocento Sans" panose="020B0502050000020003"/>
                      <a:sym typeface="Quattrocento Sans" panose="020B0502050000020003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Ahorro de agua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/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/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/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 e Impacto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PREMIOS MÁS IMPORTANTES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/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/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/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/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/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5"/>
            <a:srcRect b="38000"/>
            <a:stretch>
              <a:fillRect/>
            </a:stretch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/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/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/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7"/>
            <a:srcRect t="9635" b="9635"/>
            <a:stretch>
              <a:fillRect/>
            </a:stretch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/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/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biLevel thresh="50000"/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7000"/>
                    </a14:imgEffect>
                    <a14:imgEffect>
                      <a14:saturation sat="33000"/>
                    </a14:imgEffect>
                    <a14:imgEffect>
                      <a14:sharpenSoften amoun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658994" y="356064"/>
            <a:ext cx="7925875" cy="260067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/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tenológicos: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Bloqueo en los ductos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Roturas de bombas y motores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Equipamiento antiguo o con adaptaciones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674575" y="3207739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75" y="1063766"/>
            <a:ext cx="3839694" cy="1892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070833" y="2893389"/>
            <a:ext cx="7744933" cy="33085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4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Problemas metodológicos:</a:t>
            </a:r>
            <a:endParaRPr lang="es-MX" sz="4000" b="0" dirty="0">
              <a:solidFill>
                <a:srgbClr val="FF0000"/>
              </a:solidFill>
              <a:latin typeface="Agency FB" panose="020B0503020202020204" pitchFamily="34" charset="0"/>
            </a:endParaRP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Ignorar las necesidades hídricas del cultivo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Inclusión de las características del suelo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aplicar prácticas de riego sostenibles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 contar con un sistema automatizado de riego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986463" y="508524"/>
            <a:ext cx="2784923" cy="16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4;p6"/>
          <p:cNvSpPr txBox="1"/>
          <p:nvPr/>
        </p:nvSpPr>
        <p:spPr>
          <a:xfrm>
            <a:off x="0" y="2321045"/>
            <a:ext cx="12192000" cy="11079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 b="1" i="1" dirty="0">
                <a:solidFill>
                  <a:srgbClr val="115E21"/>
                </a:solidFill>
                <a:latin typeface="Agency FB" panose="020B0503020202020204" pitchFamily="34" charset="0"/>
                <a:sym typeface="Pacifico"/>
              </a:rPr>
              <a:t>Nuestra Propuesta</a:t>
            </a:r>
            <a:endParaRPr lang="es-MX" sz="4400" i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52498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900334" y="538725"/>
            <a:ext cx="10516828" cy="2878355"/>
            <a:chOff x="1140599" y="538725"/>
            <a:chExt cx="9910801" cy="2878355"/>
          </a:xfrm>
        </p:grpSpPr>
        <p:sp>
          <p:nvSpPr>
            <p:cNvPr id="11" name="CuadroTexto 10"/>
            <p:cNvSpPr txBox="1"/>
            <p:nvPr/>
          </p:nvSpPr>
          <p:spPr>
            <a:xfrm>
              <a:off x="1140599" y="557040"/>
              <a:ext cx="9910801" cy="286004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 panose="020B0A04020102020204"/>
                  <a:ea typeface="Arial Black" panose="020B0A04020102020204"/>
                  <a:cs typeface="Arial Black" panose="020B0A04020102020204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   creemos que es posible incrementar la productividad sin excesos en el consumo de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Arial" panose="020B0604020202020204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 panose="020B0604020202020204"/>
                </a:rPr>
                <a:t>desde la palma de la mano.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3000"/>
                      </a14:imgEffect>
                      <a14:imgEffect>
                        <a14:colorTemperature colorTemp="304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0556" y="538725"/>
              <a:ext cx="2999492" cy="798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/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27" name="Google Shape;124;p6"/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SOLUCIÓN TECNOLÓGICA MODULAR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8" name="Google Shape;125;p6"/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044" name="Grupo 1043">
            <a:extLst>
              <a:ext uri="{FF2B5EF4-FFF2-40B4-BE49-F238E27FC236}">
                <a16:creationId xmlns:a16="http://schemas.microsoft.com/office/drawing/2014/main" id="{50D534A9-8058-B5F4-9E39-05AD7E121376}"/>
              </a:ext>
            </a:extLst>
          </p:cNvPr>
          <p:cNvGrpSpPr/>
          <p:nvPr/>
        </p:nvGrpSpPr>
        <p:grpSpPr>
          <a:xfrm>
            <a:off x="1921294" y="583871"/>
            <a:ext cx="8349411" cy="6080820"/>
            <a:chOff x="1921294" y="583871"/>
            <a:chExt cx="8349411" cy="6080820"/>
          </a:xfrm>
        </p:grpSpPr>
        <p:grpSp>
          <p:nvGrpSpPr>
            <p:cNvPr id="5" name="Grupo 4"/>
            <p:cNvGrpSpPr/>
            <p:nvPr/>
          </p:nvGrpSpPr>
          <p:grpSpPr>
            <a:xfrm rot="970975">
              <a:off x="8739755" y="3883887"/>
              <a:ext cx="1262439" cy="1208898"/>
              <a:chOff x="1616731" y="1472725"/>
              <a:chExt cx="4950705" cy="4740744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1" name="Grupo 10"/>
            <p:cNvGrpSpPr/>
            <p:nvPr/>
          </p:nvGrpSpPr>
          <p:grpSpPr>
            <a:xfrm>
              <a:off x="7942979" y="1220705"/>
              <a:ext cx="1629423" cy="1807446"/>
              <a:chOff x="784347" y="1465766"/>
              <a:chExt cx="2253384" cy="2499579"/>
            </a:xfrm>
          </p:grpSpPr>
          <p:grpSp>
            <p:nvGrpSpPr>
              <p:cNvPr id="4" name="Grupo 3"/>
              <p:cNvGrpSpPr/>
              <p:nvPr/>
            </p:nvGrpSpPr>
            <p:grpSpPr>
              <a:xfrm>
                <a:off x="784347" y="1465766"/>
                <a:ext cx="2253384" cy="2499579"/>
                <a:chOff x="259793" y="828412"/>
                <a:chExt cx="5260163" cy="5834865"/>
              </a:xfrm>
            </p:grpSpPr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t="51614" r="49213"/>
                <a:stretch>
                  <a:fillRect/>
                </a:stretch>
              </p:blipFill>
              <p:spPr>
                <a:xfrm>
                  <a:off x="259793" y="4435679"/>
                  <a:ext cx="5260163" cy="2227598"/>
                </a:xfrm>
                <a:prstGeom prst="rect">
                  <a:avLst/>
                </a:prstGeom>
              </p:spPr>
            </p:pic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 l="50633" t="12412" r="7503" b="9100"/>
                <a:stretch>
                  <a:fillRect/>
                </a:stretch>
              </p:blipFill>
              <p:spPr>
                <a:xfrm>
                  <a:off x="957348" y="828412"/>
                  <a:ext cx="4328719" cy="3607267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/>
              <p:cNvPicPr>
                <a:picLocks noChangeAspect="1"/>
              </p:cNvPicPr>
              <p:nvPr/>
            </p:nvPicPr>
            <p:blipFill rotWithShape="1">
              <a:blip r:embed="rId7"/>
              <a:srcRect l="15539" t="19415" r="20866" b="25042"/>
              <a:stretch>
                <a:fillRect/>
              </a:stretch>
            </p:blipFill>
            <p:spPr>
              <a:xfrm rot="20582757">
                <a:off x="861807" y="2986590"/>
                <a:ext cx="748361" cy="6428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56526218-C708-8590-1E8B-A4DE1A38B1BD}"/>
                </a:ext>
              </a:extLst>
            </p:cNvPr>
            <p:cNvGrpSpPr/>
            <p:nvPr/>
          </p:nvGrpSpPr>
          <p:grpSpPr>
            <a:xfrm>
              <a:off x="2732936" y="1663622"/>
              <a:ext cx="1301392" cy="1190403"/>
              <a:chOff x="1472390" y="2158244"/>
              <a:chExt cx="1592704" cy="1456873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4D05F904-E6AD-BBC9-1F4D-44F51B889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/>
              <a:srcRect/>
              <a:stretch>
                <a:fillRect/>
              </a:stretch>
            </p:blipFill>
            <p:spPr>
              <a:xfrm rot="1424126">
                <a:off x="1472390" y="2526715"/>
                <a:ext cx="1065864" cy="936792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9CFD74DB-1D1B-0D5D-C905-B7545C83F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/>
              <a:srcRect/>
              <a:stretch>
                <a:fillRect/>
              </a:stretch>
            </p:blipFill>
            <p:spPr>
              <a:xfrm>
                <a:off x="1808972" y="2158244"/>
                <a:ext cx="1006272" cy="983810"/>
              </a:xfrm>
              <a:prstGeom prst="rect">
                <a:avLst/>
              </a:prstGeom>
            </p:spPr>
          </p:pic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4B3C2BAF-C17C-4556-0F71-58F4FA437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560"/>
              <a:stretch/>
            </p:blipFill>
            <p:spPr>
              <a:xfrm rot="785107">
                <a:off x="2609999" y="2339035"/>
                <a:ext cx="455095" cy="1276082"/>
              </a:xfrm>
              <a:prstGeom prst="rect">
                <a:avLst/>
              </a:prstGeom>
            </p:spPr>
          </p:pic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EA5C6984-7BB1-7BF6-38DB-E3772B862A57}"/>
                </a:ext>
              </a:extLst>
            </p:cNvPr>
            <p:cNvGrpSpPr/>
            <p:nvPr/>
          </p:nvGrpSpPr>
          <p:grpSpPr>
            <a:xfrm>
              <a:off x="4435955" y="5147619"/>
              <a:ext cx="1006475" cy="1264081"/>
              <a:chOff x="6373962" y="3754262"/>
              <a:chExt cx="1522147" cy="1911738"/>
            </a:xfrm>
          </p:grpSpPr>
          <p:pic>
            <p:nvPicPr>
              <p:cNvPr id="33" name="Gráfico 32" descr="Money con relleno sólido">
                <a:extLst>
                  <a:ext uri="{FF2B5EF4-FFF2-40B4-BE49-F238E27FC236}">
                    <a16:creationId xmlns:a16="http://schemas.microsoft.com/office/drawing/2014/main" id="{ACA50ABB-15CA-B54A-1B80-AFDAD726A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778136" y="37542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áfico 34" descr="Coins con relleno sólido">
                <a:extLst>
                  <a:ext uri="{FF2B5EF4-FFF2-40B4-BE49-F238E27FC236}">
                    <a16:creationId xmlns:a16="http://schemas.microsoft.com/office/drawing/2014/main" id="{8EED1D6A-5D0E-720B-242A-FAA68F9E3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73962" y="4583433"/>
                <a:ext cx="624625" cy="624625"/>
              </a:xfrm>
              <a:prstGeom prst="rect">
                <a:avLst/>
              </a:prstGeom>
            </p:spPr>
          </p:pic>
          <p:pic>
            <p:nvPicPr>
              <p:cNvPr id="37" name="Gráfico 36" descr="Dollar con relleno sólido">
                <a:extLst>
                  <a:ext uri="{FF2B5EF4-FFF2-40B4-BE49-F238E27FC236}">
                    <a16:creationId xmlns:a16="http://schemas.microsoft.com/office/drawing/2014/main" id="{20148954-113C-6A93-B5FA-1FC5918AC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798495" y="4568386"/>
                <a:ext cx="1097614" cy="1097614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44337E6-4FBD-31CE-C311-4625327E01C1}"/>
                </a:ext>
              </a:extLst>
            </p:cNvPr>
            <p:cNvGrpSpPr/>
            <p:nvPr/>
          </p:nvGrpSpPr>
          <p:grpSpPr>
            <a:xfrm>
              <a:off x="4755344" y="583871"/>
              <a:ext cx="2582659" cy="1264080"/>
              <a:chOff x="4942226" y="393381"/>
              <a:chExt cx="2582659" cy="1264080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04496599-EBCB-7922-9A64-6506739AA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42226" y="393381"/>
                <a:ext cx="2582659" cy="126408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19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-26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6000" y="806982"/>
                <a:ext cx="769417" cy="7114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06CCAA3-A61E-F6FC-0DC2-B022D63361A1}"/>
                  </a:ext>
                </a:extLst>
              </p:cNvPr>
              <p:cNvSpPr txBox="1"/>
              <p:nvPr/>
            </p:nvSpPr>
            <p:spPr>
              <a:xfrm>
                <a:off x="5408275" y="512407"/>
                <a:ext cx="59182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IA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6711A333-1554-138A-633F-A7F8D33025B4}"/>
                  </a:ext>
                </a:extLst>
              </p:cNvPr>
              <p:cNvSpPr txBox="1"/>
              <p:nvPr/>
            </p:nvSpPr>
            <p:spPr>
              <a:xfrm>
                <a:off x="5133770" y="1053997"/>
                <a:ext cx="11576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sz="2800" b="1" dirty="0">
                    <a:solidFill>
                      <a:srgbClr val="4A8522"/>
                    </a:solidFill>
                    <a:latin typeface="Agency FB" panose="020B0503020202020204" pitchFamily="34" charset="0"/>
                  </a:rPr>
                  <a:t>Asistido</a:t>
                </a:r>
                <a:endParaRPr lang="es-MX" sz="4800" b="1" dirty="0">
                  <a:solidFill>
                    <a:srgbClr val="4A8522"/>
                  </a:solidFill>
                  <a:latin typeface="Agency FB" panose="020B0503020202020204" pitchFamily="34" charset="0"/>
                </a:endParaRPr>
              </a:p>
            </p:txBody>
          </p:sp>
        </p:grpSp>
        <p:pic>
          <p:nvPicPr>
            <p:cNvPr id="1026" name="Picture 2" descr="Icono de Capacitación SBTS2018 Outline">
              <a:extLst>
                <a:ext uri="{FF2B5EF4-FFF2-40B4-BE49-F238E27FC236}">
                  <a16:creationId xmlns:a16="http://schemas.microsoft.com/office/drawing/2014/main" id="{2215338E-6B82-09E9-D2F1-1A7961550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704" y="5119043"/>
              <a:ext cx="1091739" cy="109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Gráfico 43" descr="Arrow: Clockwise curve con relleno sólido">
              <a:extLst>
                <a:ext uri="{FF2B5EF4-FFF2-40B4-BE49-F238E27FC236}">
                  <a16:creationId xmlns:a16="http://schemas.microsoft.com/office/drawing/2014/main" id="{CE1CC06E-B3AA-20D6-443C-B12F85593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7361107">
              <a:off x="5621602" y="5750291"/>
              <a:ext cx="914400" cy="914400"/>
            </a:xfrm>
            <a:prstGeom prst="rect">
              <a:avLst/>
            </a:prstGeom>
          </p:spPr>
        </p:pic>
        <p:pic>
          <p:nvPicPr>
            <p:cNvPr id="45" name="Gráfico 44" descr="Arrow: Clockwise curve con relleno sólido">
              <a:extLst>
                <a:ext uri="{FF2B5EF4-FFF2-40B4-BE49-F238E27FC236}">
                  <a16:creationId xmlns:a16="http://schemas.microsoft.com/office/drawing/2014/main" id="{8E1C1396-19DA-4D9E-A758-DD9B11CBE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5043876">
              <a:off x="8030556" y="5067405"/>
              <a:ext cx="914400" cy="914400"/>
            </a:xfrm>
            <a:prstGeom prst="rect">
              <a:avLst/>
            </a:prstGeom>
          </p:spPr>
        </p:pic>
        <p:pic>
          <p:nvPicPr>
            <p:cNvPr id="46" name="Gráfico 45" descr="Arrow: Clockwise curve con relleno sólido">
              <a:extLst>
                <a:ext uri="{FF2B5EF4-FFF2-40B4-BE49-F238E27FC236}">
                  <a16:creationId xmlns:a16="http://schemas.microsoft.com/office/drawing/2014/main" id="{67346350-9688-7A4C-544D-CE4B6DBE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1654485">
              <a:off x="9356305" y="2782860"/>
              <a:ext cx="914400" cy="914400"/>
            </a:xfrm>
            <a:prstGeom prst="rect">
              <a:avLst/>
            </a:prstGeom>
          </p:spPr>
        </p:pic>
        <p:pic>
          <p:nvPicPr>
            <p:cNvPr id="47" name="Gráfico 46" descr="Arrow: Clockwise curve con relleno sólido">
              <a:extLst>
                <a:ext uri="{FF2B5EF4-FFF2-40B4-BE49-F238E27FC236}">
                  <a16:creationId xmlns:a16="http://schemas.microsoft.com/office/drawing/2014/main" id="{520A7657-1735-C8CE-610A-E8BA3D40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7981638">
              <a:off x="7302674" y="797948"/>
              <a:ext cx="914400" cy="914400"/>
            </a:xfrm>
            <a:prstGeom prst="rect">
              <a:avLst/>
            </a:prstGeom>
          </p:spPr>
        </p:pic>
        <p:pic>
          <p:nvPicPr>
            <p:cNvPr id="48" name="Gráfico 47" descr="Arrow: Clockwise curve con relleno sólido">
              <a:extLst>
                <a:ext uri="{FF2B5EF4-FFF2-40B4-BE49-F238E27FC236}">
                  <a16:creationId xmlns:a16="http://schemas.microsoft.com/office/drawing/2014/main" id="{209708AB-6036-6549-9287-E0D73244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5008379">
              <a:off x="3879539" y="937690"/>
              <a:ext cx="914400" cy="914400"/>
            </a:xfrm>
            <a:prstGeom prst="rect">
              <a:avLst/>
            </a:prstGeom>
          </p:spPr>
        </p:pic>
        <p:pic>
          <p:nvPicPr>
            <p:cNvPr id="49" name="Gráfico 48" descr="Arrow: Clockwise curve con relleno sólido">
              <a:extLst>
                <a:ext uri="{FF2B5EF4-FFF2-40B4-BE49-F238E27FC236}">
                  <a16:creationId xmlns:a16="http://schemas.microsoft.com/office/drawing/2014/main" id="{9AA856B4-12FD-CB07-0D8A-42F10D9B8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2956176">
              <a:off x="2274326" y="2608031"/>
              <a:ext cx="914400" cy="914400"/>
            </a:xfrm>
            <a:prstGeom prst="rect">
              <a:avLst/>
            </a:prstGeom>
          </p:spPr>
        </p:pic>
        <p:pic>
          <p:nvPicPr>
            <p:cNvPr id="50" name="Gráfico 49" descr="Arrow: Clockwise curve con relleno sólido">
              <a:extLst>
                <a:ext uri="{FF2B5EF4-FFF2-40B4-BE49-F238E27FC236}">
                  <a16:creationId xmlns:a16="http://schemas.microsoft.com/office/drawing/2014/main" id="{F49F23F5-143C-CCA6-E0D7-7FC329079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9863330">
              <a:off x="3240095" y="5320210"/>
              <a:ext cx="914400" cy="914400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8374B2B5-F980-09D1-53CC-79096C9CD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95452" y="3060036"/>
              <a:ext cx="4515709" cy="1327482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grpSp>
          <p:nvGrpSpPr>
            <p:cNvPr id="1042" name="Grupo 1041">
              <a:extLst>
                <a:ext uri="{FF2B5EF4-FFF2-40B4-BE49-F238E27FC236}">
                  <a16:creationId xmlns:a16="http://schemas.microsoft.com/office/drawing/2014/main" id="{8970322E-0951-BBA4-AE0B-88FF350C66B9}"/>
                </a:ext>
              </a:extLst>
            </p:cNvPr>
            <p:cNvGrpSpPr/>
            <p:nvPr/>
          </p:nvGrpSpPr>
          <p:grpSpPr>
            <a:xfrm>
              <a:off x="1921294" y="3654448"/>
              <a:ext cx="1856802" cy="1823029"/>
              <a:chOff x="2477303" y="3574940"/>
              <a:chExt cx="1926483" cy="1891442"/>
            </a:xfrm>
          </p:grpSpPr>
          <p:pic>
            <p:nvPicPr>
              <p:cNvPr id="1038" name="Imagen 1037">
                <a:extLst>
                  <a:ext uri="{FF2B5EF4-FFF2-40B4-BE49-F238E27FC236}">
                    <a16:creationId xmlns:a16="http://schemas.microsoft.com/office/drawing/2014/main" id="{181184E5-1C31-C863-629F-0DCCDA222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 rot="2251594">
                <a:off x="3496222" y="4254154"/>
                <a:ext cx="907564" cy="1212228"/>
              </a:xfrm>
              <a:prstGeom prst="rect">
                <a:avLst/>
              </a:prstGeom>
            </p:spPr>
          </p:pic>
          <p:sp>
            <p:nvSpPr>
              <p:cNvPr id="1041" name="Trapecio 1040">
                <a:extLst>
                  <a:ext uri="{FF2B5EF4-FFF2-40B4-BE49-F238E27FC236}">
                    <a16:creationId xmlns:a16="http://schemas.microsoft.com/office/drawing/2014/main" id="{36F6C089-1D38-669B-ED82-2CB55054813A}"/>
                  </a:ext>
                </a:extLst>
              </p:cNvPr>
              <p:cNvSpPr/>
              <p:nvPr/>
            </p:nvSpPr>
            <p:spPr>
              <a:xfrm rot="18441939">
                <a:off x="2833691" y="4225640"/>
                <a:ext cx="1136752" cy="470587"/>
              </a:xfrm>
              <a:prstGeom prst="trapezoid">
                <a:avLst>
                  <a:gd name="adj" fmla="val 123529"/>
                </a:avLst>
              </a:prstGeom>
              <a:gradFill flip="none" rotWithShape="1">
                <a:gsLst>
                  <a:gs pos="0">
                    <a:srgbClr val="548C2E"/>
                  </a:gs>
                  <a:gs pos="62000">
                    <a:schemeClr val="accent6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1040" name="Gráfico 1039" descr="Satellite contorno">
                <a:extLst>
                  <a:ext uri="{FF2B5EF4-FFF2-40B4-BE49-F238E27FC236}">
                    <a16:creationId xmlns:a16="http://schemas.microsoft.com/office/drawing/2014/main" id="{500885EE-1390-D399-7152-B3FC48518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6200000">
                <a:off x="2477303" y="3574940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2767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upo 1072">
            <a:extLst>
              <a:ext uri="{FF2B5EF4-FFF2-40B4-BE49-F238E27FC236}">
                <a16:creationId xmlns:a16="http://schemas.microsoft.com/office/drawing/2014/main" id="{1EF59B34-35DB-D3E1-CBC0-E382F556588C}"/>
              </a:ext>
            </a:extLst>
          </p:cNvPr>
          <p:cNvGrpSpPr/>
          <p:nvPr/>
        </p:nvGrpSpPr>
        <p:grpSpPr>
          <a:xfrm>
            <a:off x="742944" y="388994"/>
            <a:ext cx="8023989" cy="7998519"/>
            <a:chOff x="1268102" y="490595"/>
            <a:chExt cx="7670287" cy="7645940"/>
          </a:xfrm>
        </p:grpSpPr>
        <p:pic>
          <p:nvPicPr>
            <p:cNvPr id="1038" name="Imagen 1037">
              <a:extLst>
                <a:ext uri="{FF2B5EF4-FFF2-40B4-BE49-F238E27FC236}">
                  <a16:creationId xmlns:a16="http://schemas.microsoft.com/office/drawing/2014/main" id="{181184E5-1C31-C863-629F-0DCCDA22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1041" name="Trapecio 1040">
              <a:extLst>
                <a:ext uri="{FF2B5EF4-FFF2-40B4-BE49-F238E27FC236}">
                  <a16:creationId xmlns:a16="http://schemas.microsoft.com/office/drawing/2014/main" id="{36F6C089-1D38-669B-ED82-2CB55054813A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40" name="Gráfico 1039" descr="Satellite contorno">
              <a:extLst>
                <a:ext uri="{FF2B5EF4-FFF2-40B4-BE49-F238E27FC236}">
                  <a16:creationId xmlns:a16="http://schemas.microsoft.com/office/drawing/2014/main" id="{500885EE-1390-D399-7152-B3FC485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grpSp>
        <p:nvGrpSpPr>
          <p:cNvPr id="1070" name="Grupo 1069">
            <a:extLst>
              <a:ext uri="{FF2B5EF4-FFF2-40B4-BE49-F238E27FC236}">
                <a16:creationId xmlns:a16="http://schemas.microsoft.com/office/drawing/2014/main" id="{42F1E84C-EAA0-6D60-7088-8DAA58A0781C}"/>
              </a:ext>
            </a:extLst>
          </p:cNvPr>
          <p:cNvGrpSpPr/>
          <p:nvPr/>
        </p:nvGrpSpPr>
        <p:grpSpPr>
          <a:xfrm>
            <a:off x="7575877" y="165551"/>
            <a:ext cx="4508695" cy="3425911"/>
            <a:chOff x="8083953" y="1054610"/>
            <a:chExt cx="3925680" cy="3425911"/>
          </a:xfrm>
        </p:grpSpPr>
        <p:grpSp>
          <p:nvGrpSpPr>
            <p:cNvPr id="1059" name="Grupo 1058">
              <a:extLst>
                <a:ext uri="{FF2B5EF4-FFF2-40B4-BE49-F238E27FC236}">
                  <a16:creationId xmlns:a16="http://schemas.microsoft.com/office/drawing/2014/main" id="{20502DE1-5C76-F8D6-FFF8-C70DD146F360}"/>
                </a:ext>
              </a:extLst>
            </p:cNvPr>
            <p:cNvGrpSpPr/>
            <p:nvPr/>
          </p:nvGrpSpPr>
          <p:grpSpPr>
            <a:xfrm>
              <a:off x="8083953" y="1054610"/>
              <a:ext cx="3925680" cy="3425911"/>
              <a:chOff x="609600" y="2278055"/>
              <a:chExt cx="3925680" cy="3425911"/>
            </a:xfrm>
          </p:grpSpPr>
          <p:sp>
            <p:nvSpPr>
              <p:cNvPr id="1060" name="Rectángulo: esquinas redondeadas 7">
                <a:extLst>
                  <a:ext uri="{FF2B5EF4-FFF2-40B4-BE49-F238E27FC236}">
                    <a16:creationId xmlns:a16="http://schemas.microsoft.com/office/drawing/2014/main" id="{025B7127-002F-5BE4-F2FC-40F37836AF5B}"/>
                  </a:ext>
                </a:extLst>
              </p:cNvPr>
              <p:cNvSpPr/>
              <p:nvPr/>
            </p:nvSpPr>
            <p:spPr>
              <a:xfrm>
                <a:off x="609600" y="2286000"/>
                <a:ext cx="3925680" cy="1980837"/>
              </a:xfrm>
              <a:prstGeom prst="roundRect">
                <a:avLst>
                  <a:gd name="adj" fmla="val 10503"/>
                </a:avLst>
              </a:prstGeom>
              <a:solidFill>
                <a:srgbClr val="FFFFFF">
                  <a:alpha val="50196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  <p:sp>
            <p:nvSpPr>
              <p:cNvPr id="1061" name="CuadroTexto 1060">
                <a:extLst>
                  <a:ext uri="{FF2B5EF4-FFF2-40B4-BE49-F238E27FC236}">
                    <a16:creationId xmlns:a16="http://schemas.microsoft.com/office/drawing/2014/main" id="{E58CDE3D-A69E-79F3-2E56-A078F927E883}"/>
                  </a:ext>
                </a:extLst>
              </p:cNvPr>
              <p:cNvSpPr txBox="1"/>
              <p:nvPr/>
            </p:nvSpPr>
            <p:spPr>
              <a:xfrm>
                <a:off x="990559" y="2278055"/>
                <a:ext cx="3303371" cy="2308324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MX" sz="3200" b="1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Monitoreo satelital: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Muestreo inteligente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Análisis inicial del suelo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Diseño del sistema de riego</a:t>
                </a:r>
              </a:p>
            </p:txBody>
          </p:sp>
          <p:cxnSp>
            <p:nvCxnSpPr>
              <p:cNvPr id="1062" name="Conector recto 1061">
                <a:extLst>
                  <a:ext uri="{FF2B5EF4-FFF2-40B4-BE49-F238E27FC236}">
                    <a16:creationId xmlns:a16="http://schemas.microsoft.com/office/drawing/2014/main" id="{924D0456-D5DC-97AE-A02C-5D393D4579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4176" y="4339879"/>
                <a:ext cx="978481" cy="1041265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4" name="Elipse 1063">
                <a:extLst>
                  <a:ext uri="{FF2B5EF4-FFF2-40B4-BE49-F238E27FC236}">
                    <a16:creationId xmlns:a16="http://schemas.microsoft.com/office/drawing/2014/main" id="{FB7B2B0D-D733-EC80-F71B-C2BC7AE33CC6}"/>
                  </a:ext>
                </a:extLst>
              </p:cNvPr>
              <p:cNvSpPr/>
              <p:nvPr/>
            </p:nvSpPr>
            <p:spPr>
              <a:xfrm>
                <a:off x="1501787" y="5562633"/>
                <a:ext cx="141333" cy="141333"/>
              </a:xfrm>
              <a:prstGeom prst="ellipse">
                <a:avLst/>
              </a:prstGeom>
              <a:solidFill>
                <a:srgbClr val="FFFFFF">
                  <a:alpha val="69804"/>
                </a:srgb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</p:grpSp>
        <p:cxnSp>
          <p:nvCxnSpPr>
            <p:cNvPr id="1067" name="Conector recto 1066">
              <a:extLst>
                <a:ext uri="{FF2B5EF4-FFF2-40B4-BE49-F238E27FC236}">
                  <a16:creationId xmlns:a16="http://schemas.microsoft.com/office/drawing/2014/main" id="{B22A3695-A754-D7E6-DA1F-9C156583E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509" y="4103122"/>
              <a:ext cx="272475" cy="27395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1" name="Picture 2">
            <a:extLst>
              <a:ext uri="{FF2B5EF4-FFF2-40B4-BE49-F238E27FC236}">
                <a16:creationId xmlns:a16="http://schemas.microsoft.com/office/drawing/2014/main" id="{35CBA906-8836-88D6-93FC-68CE623D1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2" t="1905" r="2393" b="3869"/>
          <a:stretch/>
        </p:blipFill>
        <p:spPr bwMode="auto">
          <a:xfrm>
            <a:off x="9329358" y="5141853"/>
            <a:ext cx="2484711" cy="136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50D33D7B-E389-DCA6-7C44-B1B9A0F8E67F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1075" name="Google Shape;124;p6">
              <a:extLst>
                <a:ext uri="{FF2B5EF4-FFF2-40B4-BE49-F238E27FC236}">
                  <a16:creationId xmlns:a16="http://schemas.microsoft.com/office/drawing/2014/main" id="{22C87716-1DDF-5022-C741-E54CE0CD5EE0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DIAGNÓSTICO INICIAL AVANZADO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076" name="Google Shape;125;p6">
              <a:extLst>
                <a:ext uri="{FF2B5EF4-FFF2-40B4-BE49-F238E27FC236}">
                  <a16:creationId xmlns:a16="http://schemas.microsoft.com/office/drawing/2014/main" id="{224FF750-5B35-251B-C950-C8EBA272885F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87C855-AFFA-0FAA-879A-2D26C7564283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E7BAC58E-FAD2-D5F3-B3FD-DA3CC70B5D24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RED DE SENSORES AUTÓNOMA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47181BB7-89BC-12A1-6FB4-87E5A9FF926A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8C8C45-6DC6-4430-4416-0555FC52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98" t="10170" r="22629" b="10105"/>
          <a:stretch/>
        </p:blipFill>
        <p:spPr>
          <a:xfrm>
            <a:off x="4715383" y="3265877"/>
            <a:ext cx="1819248" cy="3106342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B55057-DF37-7E9D-5998-02ECCCE16CFA}"/>
              </a:ext>
            </a:extLst>
          </p:cNvPr>
          <p:cNvCxnSpPr>
            <a:cxnSpLocks/>
          </p:cNvCxnSpPr>
          <p:nvPr/>
        </p:nvCxnSpPr>
        <p:spPr>
          <a:xfrm>
            <a:off x="6403472" y="5813886"/>
            <a:ext cx="2340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B65EEB4-AD45-AF54-3D4B-9297A091DFC8}"/>
              </a:ext>
            </a:extLst>
          </p:cNvPr>
          <p:cNvCxnSpPr>
            <a:cxnSpLocks/>
          </p:cNvCxnSpPr>
          <p:nvPr/>
        </p:nvCxnSpPr>
        <p:spPr>
          <a:xfrm>
            <a:off x="6505850" y="5241780"/>
            <a:ext cx="0" cy="475713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14BFA2-4912-1AD4-57AA-1DDE332FE357}"/>
              </a:ext>
            </a:extLst>
          </p:cNvPr>
          <p:cNvSpPr txBox="1"/>
          <p:nvPr/>
        </p:nvSpPr>
        <p:spPr>
          <a:xfrm>
            <a:off x="6663847" y="5466713"/>
            <a:ext cx="2240693" cy="707886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7"/>
          <a:stretch/>
        </p:blipFill>
        <p:spPr>
          <a:xfrm>
            <a:off x="10370339" y="2120408"/>
            <a:ext cx="905735" cy="389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n 41">
            <a:extLst>
              <a:ext uri="{FF2B5EF4-FFF2-40B4-BE49-F238E27FC236}">
                <a16:creationId xmlns:a16="http://schemas.microsoft.com/office/drawing/2014/main" id="{C83F1064-E8FE-FB8D-0DD8-0F1E1A9951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5259"/>
            <a:ext cx="2086114" cy="183349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CFC5241-1BA3-9435-AB3E-57338737C6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204" y="2274786"/>
            <a:ext cx="2438400" cy="2383971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BC66F55E-8DCA-F427-AE91-45854BFEA844}"/>
              </a:ext>
            </a:extLst>
          </p:cNvPr>
          <p:cNvGrpSpPr/>
          <p:nvPr/>
        </p:nvGrpSpPr>
        <p:grpSpPr>
          <a:xfrm>
            <a:off x="6080470" y="656526"/>
            <a:ext cx="5418682" cy="1467181"/>
            <a:chOff x="609600" y="2286000"/>
            <a:chExt cx="3925680" cy="1467181"/>
          </a:xfrm>
        </p:grpSpPr>
        <p:sp>
          <p:nvSpPr>
            <p:cNvPr id="55" name="Rectángulo: esquinas redondeadas 7">
              <a:extLst>
                <a:ext uri="{FF2B5EF4-FFF2-40B4-BE49-F238E27FC236}">
                  <a16:creationId xmlns:a16="http://schemas.microsoft.com/office/drawing/2014/main" id="{4F0BC159-D72B-4DB7-FAE7-152C535842F7}"/>
                </a:ext>
              </a:extLst>
            </p:cNvPr>
            <p:cNvSpPr/>
            <p:nvPr/>
          </p:nvSpPr>
          <p:spPr>
            <a:xfrm>
              <a:off x="609600" y="2286000"/>
              <a:ext cx="3925680" cy="1467181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B6F6E1A-DD13-FD40-1225-FA944A6A76CF}"/>
                </a:ext>
              </a:extLst>
            </p:cNvPr>
            <p:cNvSpPr txBox="1"/>
            <p:nvPr/>
          </p:nvSpPr>
          <p:spPr>
            <a:xfrm>
              <a:off x="843606" y="2306631"/>
              <a:ext cx="3530061" cy="1446550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Sensar condiciones del suelo: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Necesidades hídricas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Aprovechamiento  de la planta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725033" y="903975"/>
            <a:ext cx="10539337" cy="5702638"/>
            <a:chOff x="725033" y="944316"/>
            <a:chExt cx="10539337" cy="5702638"/>
          </a:xfrm>
        </p:grpSpPr>
        <p:grpSp>
          <p:nvGrpSpPr>
            <p:cNvPr id="7" name="Grupo 6"/>
            <p:cNvGrpSpPr/>
            <p:nvPr/>
          </p:nvGrpSpPr>
          <p:grpSpPr>
            <a:xfrm>
              <a:off x="4292856" y="944316"/>
              <a:ext cx="6929368" cy="5329813"/>
              <a:chOff x="4408416" y="583635"/>
              <a:chExt cx="6929368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4408416" y="1987064"/>
                <a:ext cx="2018241" cy="274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¿Dónde?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¿Cuándo?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 panose="020B0604020202020204"/>
                  </a:rPr>
                  <a:t>¿Cuánto?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68" name="Grupo 67"/>
            <p:cNvGrpSpPr/>
            <p:nvPr/>
          </p:nvGrpSpPr>
          <p:grpSpPr>
            <a:xfrm>
              <a:off x="725033" y="2971766"/>
              <a:ext cx="3568177" cy="1661018"/>
              <a:chOff x="463555" y="2820326"/>
              <a:chExt cx="3568177" cy="1661018"/>
            </a:xfrm>
          </p:grpSpPr>
          <p:sp>
            <p:nvSpPr>
              <p:cNvPr id="66" name="Google Shape;194;p9"/>
              <p:cNvSpPr txBox="1"/>
              <p:nvPr/>
            </p:nvSpPr>
            <p:spPr>
              <a:xfrm>
                <a:off x="532489" y="2884830"/>
                <a:ext cx="3352007" cy="15696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pPr marR="0" lvl="0" algn="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b="1" u="sng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        DECISIONES BASADAS EN: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ANÁLISIS NUTRICIONAL (N, P, K, CE, pH)</a:t>
                </a:r>
              </a:p>
              <a:p>
                <a:pPr marL="227330" indent="-227330" algn="r"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MEMORIA HISTÓRICA DEL CAMPO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COMPOSICIÓN ESTRUCTURAL</a:t>
                </a:r>
              </a:p>
              <a:p>
                <a:pPr marL="227330" marR="0" lvl="0" indent="-227330" algn="r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</a:pP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Arial Black" panose="020B0A04020102020204"/>
                    <a:cs typeface="Arial Black" panose="020B0A04020102020204"/>
                    <a:sym typeface="Arial Black" panose="020B0A04020102020204"/>
                  </a:rPr>
                  <a:t>SALUD DE LOS CULTIVOS</a:t>
                </a:r>
                <a:endPara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 panose="020B0A04020102020204"/>
                  <a:cs typeface="Arial Black" panose="020B0A04020102020204"/>
                  <a:sym typeface="Arial Black" panose="020B0A04020102020204"/>
                </a:endParaRPr>
              </a:p>
            </p:txBody>
          </p:sp>
          <p:sp>
            <p:nvSpPr>
              <p:cNvPr id="67" name="Llaves 66"/>
              <p:cNvSpPr/>
              <p:nvPr/>
            </p:nvSpPr>
            <p:spPr>
              <a:xfrm>
                <a:off x="463555" y="2820326"/>
                <a:ext cx="3568177" cy="1661018"/>
              </a:xfrm>
              <a:prstGeom prst="bracePair">
                <a:avLst>
                  <a:gd name="adj" fmla="val 4752"/>
                </a:avLst>
              </a:prstGeom>
              <a:ln>
                <a:solidFill>
                  <a:srgbClr val="115E21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9963950" y="1645585"/>
              <a:ext cx="1300420" cy="5001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METEOROLOGÍA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3179</Words>
  <Application>Microsoft Macintosh PowerPoint</Application>
  <PresentationFormat>Panorámica</PresentationFormat>
  <Paragraphs>401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Agency FB</vt:lpstr>
      <vt:lpstr>Bradley Hand</vt:lpstr>
      <vt:lpstr>Century Gothic</vt:lpstr>
      <vt:lpstr>Cambria Math</vt:lpstr>
      <vt:lpstr>Calibri</vt:lpstr>
      <vt:lpstr>Wingdings</vt:lpstr>
      <vt:lpstr>Segoe UI</vt:lpstr>
      <vt:lpstr>Arial</vt:lpstr>
      <vt:lpstr>Quattrocento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294</cp:revision>
  <dcterms:created xsi:type="dcterms:W3CDTF">2019-10-25T01:32:00Z</dcterms:created>
  <dcterms:modified xsi:type="dcterms:W3CDTF">2024-05-04T13:00:05Z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2058-12.2.0.13431</vt:lpwstr>
  </property>
  <property fmtid="{D5CDD505-2E9C-101B-9397-08002B2CF9AE}" pid="3" name="ICV">
    <vt:lpwstr>206CED37769348FAB1F79F499F2559A1_12</vt:lpwstr>
  </property>
</Properties>
</file>